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85" r:id="rId6"/>
    <p:sldId id="286" r:id="rId7"/>
    <p:sldId id="287" r:id="rId8"/>
    <p:sldId id="288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BF"/>
    <a:srgbClr val="05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AD1BA2-730B-4E3D-522F-89532C09F347}" v="33" dt="2026-07-23T23:03:58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95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9330A-1194-38C1-534D-27EB002E8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6AC354-45E8-0225-8DDB-DE7CA593E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78EAE-B561-E7A5-D008-91EBDC3DCB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09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4299E-CD19-C5A8-04A6-8FB420A37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67B10C-9920-92E9-C94A-B0A65BD17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DC6A7-0F64-3CC2-48BD-AE4613493B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64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BE72D-81ED-E12D-70E2-CB24BAE3D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F0AFF4-1F3E-4E0A-F974-DC6A44F3B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43526-9EFB-B307-8C2A-79C829DE5A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06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A67F8-21B0-E069-224A-DDE5330BB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EEAD31-06EA-9B30-9E54-1DE1F6F0F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B9D88-7371-F1AF-409D-CFD80BBD48B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4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1.sv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29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5/workspace/aerial-view-of-australian-suburban-houses-with-gre_2026-05-13T22-03-16_image_DAS_0.jpg"/>
          <p:cNvPicPr>
            <a:picLocks noChangeAspect="1"/>
          </p:cNvPicPr>
          <p:nvPr/>
        </p:nvPicPr>
        <p:blipFill>
          <a:blip r:embed="rId3">
            <a:alphaModFix amt="35000"/>
          </a:blip>
          <a:srcRect t="12500" b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22914">
              <a:alpha val="65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1"/>
          <p:cNvSpPr/>
          <p:nvPr/>
        </p:nvSpPr>
        <p:spPr>
          <a:xfrm>
            <a:off x="457200" y="1667818"/>
            <a:ext cx="6400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4000" dirty="0">
              <a:solidFill>
                <a:srgbClr val="FFFFFF"/>
              </a:solidFill>
              <a:latin typeface="Source Sans Pro"/>
              <a:ea typeface="Source Sans Pro"/>
              <a:cs typeface="Century Gothic" pitchFamily="34" charset="-120"/>
            </a:endParaRPr>
          </a:p>
          <a:p>
            <a:r>
              <a:rPr lang="en-US" sz="4000">
                <a:solidFill>
                  <a:srgbClr val="FFFFFF"/>
                </a:solidFill>
                <a:latin typeface="Source Sans Pro"/>
                <a:ea typeface="Source Sans Pro"/>
                <a:cs typeface="Century Gothic" pitchFamily="34" charset="-120"/>
              </a:rPr>
              <a:t>Trial our FREE </a:t>
            </a:r>
            <a:endParaRPr lang="en-US" sz="4000">
              <a:solidFill>
                <a:srgbClr val="000000"/>
              </a:solidFill>
              <a:latin typeface="Source Sans Pro"/>
              <a:ea typeface="Source Sans Pro"/>
              <a:cs typeface="Calibri" panose="020F0502020204030204"/>
            </a:endParaRPr>
          </a:p>
          <a:p>
            <a:r>
              <a:rPr lang="en-US" sz="4000">
                <a:solidFill>
                  <a:srgbClr val="FFFFFF"/>
                </a:solidFill>
                <a:latin typeface="Source Sans Pro"/>
                <a:ea typeface="Source Sans Pro"/>
                <a:cs typeface="Century Gothic" pitchFamily="34" charset="-120"/>
              </a:rPr>
              <a:t>Resilience Ratings</a:t>
            </a:r>
            <a:endParaRPr lang="en-US" sz="4000">
              <a:solidFill>
                <a:srgbClr val="000000"/>
              </a:solidFill>
              <a:latin typeface="Source Sans Pro"/>
              <a:ea typeface="Source Sans Pro"/>
              <a:cs typeface="Calibri" panose="020F0502020204030204"/>
            </a:endParaRPr>
          </a:p>
          <a:p>
            <a:r>
              <a:rPr lang="en-US" sz="4000" b="1">
                <a:solidFill>
                  <a:srgbClr val="FFFFFF"/>
                </a:solidFill>
                <a:latin typeface="Source Sans Pro"/>
                <a:ea typeface="Source Sans Pro"/>
                <a:cs typeface="Century Gothic" pitchFamily="34" charset="-120"/>
              </a:rPr>
              <a:t>Home </a:t>
            </a:r>
            <a:r>
              <a:rPr lang="en-US" sz="4000" b="1" dirty="0">
                <a:solidFill>
                  <a:srgbClr val="FFFFFF"/>
                </a:solidFill>
                <a:latin typeface="Source Sans Pro"/>
                <a:ea typeface="Source Sans Pro"/>
                <a:cs typeface="Century Gothic" pitchFamily="34" charset="-120"/>
              </a:rPr>
              <a:t>Assessment</a:t>
            </a:r>
            <a:endParaRPr lang="en-US" sz="4000" b="1" dirty="0">
              <a:solidFill>
                <a:srgbClr val="000000"/>
              </a:solidFill>
              <a:latin typeface="Source Sans Pro"/>
              <a:ea typeface="Source Sans Pro"/>
              <a:cs typeface="Calibri" panose="020F0502020204030204"/>
            </a:endParaRPr>
          </a:p>
          <a:p>
            <a:endParaRPr lang="en-US" sz="2000" b="1" dirty="0">
              <a:solidFill>
                <a:srgbClr val="FFFFFF"/>
              </a:solidFill>
              <a:latin typeface="Source Sans Pro"/>
              <a:ea typeface="Source Sans Pro"/>
              <a:cs typeface="Century Gothic" pitchFamily="34" charset="-120"/>
            </a:endParaRPr>
          </a:p>
          <a:p>
            <a:endParaRPr lang="en-US" sz="2000" b="1" dirty="0">
              <a:solidFill>
                <a:srgbClr val="FFFFFF"/>
              </a:solidFill>
              <a:latin typeface="Source Sans Pro"/>
              <a:ea typeface="Source Sans Pro"/>
              <a:cs typeface="Century Gothic" pitchFamily="34" charset="-120"/>
            </a:endParaRPr>
          </a:p>
          <a:p>
            <a:r>
              <a:rPr lang="en-US" sz="2000">
                <a:solidFill>
                  <a:srgbClr val="FFFFFF"/>
                </a:solidFill>
                <a:latin typeface="Source Sans Pro"/>
                <a:ea typeface="Source Sans Pro"/>
                <a:cs typeface="Century Gothic" pitchFamily="34" charset="-120"/>
              </a:rPr>
              <a:t>Part of the </a:t>
            </a:r>
            <a:r>
              <a:rPr lang="en-US" sz="2000" b="1">
                <a:solidFill>
                  <a:srgbClr val="FFFFFF"/>
                </a:solidFill>
                <a:latin typeface="Source Sans Pro"/>
                <a:ea typeface="Source Sans Pro"/>
                <a:cs typeface="Century Gothic" pitchFamily="34" charset="-120"/>
              </a:rPr>
              <a:t>Household</a:t>
            </a:r>
            <a:r>
              <a:rPr lang="en-US" sz="2000" b="1" dirty="0">
                <a:solidFill>
                  <a:srgbClr val="FFFFFF"/>
                </a:solidFill>
                <a:latin typeface="Source Sans Pro"/>
                <a:ea typeface="Source Sans Pro"/>
                <a:cs typeface="Century Gothic" pitchFamily="34" charset="-120"/>
              </a:rPr>
              <a:t> Resilience Ratings Program</a:t>
            </a:r>
            <a:endParaRPr lang="en-US" sz="2000">
              <a:latin typeface="Source Sans Pro"/>
              <a:ea typeface="Source Sans Pro"/>
              <a:cs typeface="Calibri" panose="020F0502020204030204"/>
            </a:endParaRPr>
          </a:p>
          <a:p>
            <a:pPr>
              <a:lnSpc>
                <a:spcPct val="130000"/>
              </a:lnSpc>
            </a:pPr>
            <a:r>
              <a:rPr lang="en-US">
                <a:solidFill>
                  <a:srgbClr val="00FFBF"/>
                </a:solidFill>
                <a:latin typeface="Source Sans Pro"/>
                <a:ea typeface="Source Sans Pro"/>
                <a:cs typeface="Century Gothic" pitchFamily="34" charset="-120"/>
              </a:rPr>
              <a:t>Proudly supported by City</a:t>
            </a:r>
            <a:r>
              <a:rPr lang="en-US" sz="1800">
                <a:solidFill>
                  <a:srgbClr val="00FFBF"/>
                </a:solidFill>
                <a:latin typeface="Source Sans Pro"/>
                <a:ea typeface="Source Sans Pro"/>
                <a:cs typeface="Century Gothic" pitchFamily="34" charset="-120"/>
              </a:rPr>
              <a:t> of Gold Coast</a:t>
            </a:r>
            <a:br>
              <a:rPr lang="en-US" sz="1800" dirty="0">
                <a:latin typeface="Source Sans Pro"/>
                <a:ea typeface="Source Sans Pro"/>
                <a:cs typeface="Century Gothic" pitchFamily="34" charset="-120"/>
              </a:rPr>
            </a:br>
            <a:endParaRPr lang="en-US" sz="4000">
              <a:latin typeface="Source Sans Pro"/>
              <a:ea typeface="Source Sans Pro"/>
            </a:endParaRPr>
          </a:p>
        </p:txBody>
      </p:sp>
      <p:sp>
        <p:nvSpPr>
          <p:cNvPr id="7" name="Shape 2"/>
          <p:cNvSpPr/>
          <p:nvPr/>
        </p:nvSpPr>
        <p:spPr>
          <a:xfrm>
            <a:off x="0" y="4449483"/>
            <a:ext cx="9144000" cy="705672"/>
          </a:xfrm>
          <a:prstGeom prst="rect">
            <a:avLst/>
          </a:prstGeom>
          <a:solidFill>
            <a:srgbClr val="00FFB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Picture 8" descr="A black background with green text&#10;&#10;AI-generated content may be incorrect.">
            <a:extLst>
              <a:ext uri="{FF2B5EF4-FFF2-40B4-BE49-F238E27FC236}">
                <a16:creationId xmlns:a16="http://schemas.microsoft.com/office/drawing/2014/main" id="{2E5E53D0-0323-4B34-2430-1DDCEA9BD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0419" y="4204074"/>
            <a:ext cx="3480955" cy="1164648"/>
          </a:xfrm>
          <a:prstGeom prst="rect">
            <a:avLst/>
          </a:prstGeom>
        </p:spPr>
      </p:pic>
      <p:pic>
        <p:nvPicPr>
          <p:cNvPr id="13" name="Picture 1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B05E1810-A345-14C2-EED6-21D75F7F5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0690" y="347382"/>
            <a:ext cx="2024530" cy="21365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158597-60C9-D10F-3405-DA498AB8E245}"/>
              </a:ext>
            </a:extLst>
          </p:cNvPr>
          <p:cNvSpPr txBox="1"/>
          <p:nvPr/>
        </p:nvSpPr>
        <p:spPr>
          <a:xfrm>
            <a:off x="6063389" y="2484318"/>
            <a:ext cx="2742174" cy="6034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 algn="ctr"/>
            <a:r>
              <a:rPr lang="en-GB" sz="1600" b="1">
                <a:solidFill>
                  <a:srgbClr val="00FFBF"/>
                </a:solidFill>
              </a:rPr>
              <a:t>SCAN HERE TO</a:t>
            </a:r>
            <a:endParaRPr lang="en-US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lvl="1" algn="ctr"/>
            <a:r>
              <a:rPr lang="en-GB" sz="1600" b="1">
                <a:solidFill>
                  <a:srgbClr val="00FFBF"/>
                </a:solidFill>
              </a:rPr>
              <a:t>REGISTER NOW</a:t>
            </a:r>
            <a:endParaRPr lang="en-US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0DDC69-4DBD-9ECC-BB68-B38BDA8A2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1122FD87-3668-52EC-13AB-A8D70911F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799" y="-139866"/>
            <a:ext cx="7068803" cy="7068803"/>
          </a:xfrm>
          <a:prstGeom prst="rect">
            <a:avLst/>
          </a:prstGeom>
          <a:ln>
            <a:noFill/>
          </a:ln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7201A519-9F8C-7AE0-6856-7034A2824569}"/>
              </a:ext>
            </a:extLst>
          </p:cNvPr>
          <p:cNvSpPr/>
          <p:nvPr/>
        </p:nvSpPr>
        <p:spPr>
          <a:xfrm>
            <a:off x="233001" y="233951"/>
            <a:ext cx="860740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022914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Program Overview</a:t>
            </a:r>
            <a:endParaRPr lang="en-US" sz="2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5B11572-0347-4B3E-1FB0-0961E94151C2}"/>
              </a:ext>
            </a:extLst>
          </p:cNvPr>
          <p:cNvSpPr/>
          <p:nvPr/>
        </p:nvSpPr>
        <p:spPr>
          <a:xfrm>
            <a:off x="292142" y="1666844"/>
            <a:ext cx="4602855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Bef>
                <a:spcPts val="600"/>
              </a:spcBef>
            </a:pPr>
            <a:r>
              <a:rPr lang="en-GB" sz="1600" dirty="0"/>
              <a:t>The City of Gold Coast is offering 1000 free </a:t>
            </a:r>
            <a:r>
              <a:rPr lang="en-GB" sz="1600" b="1" dirty="0"/>
              <a:t>Resilience </a:t>
            </a:r>
            <a:r>
              <a:rPr lang="en-GB" sz="1600" b="1"/>
              <a:t>Ratings Home Assessments </a:t>
            </a:r>
            <a:r>
              <a:rPr lang="en-GB" sz="1600"/>
              <a:t>to freestanding homes.</a:t>
            </a:r>
            <a:endParaRPr lang="en-GB" sz="1600"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GB" sz="1600"/>
              <a:t>Understand how your home will perform during: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1600"/>
              <a:t>	Floods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1600"/>
              <a:t>	Bushfires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1600"/>
              <a:t>	Severe storms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1600"/>
              <a:t>	Tropical cyclones </a:t>
            </a:r>
          </a:p>
          <a:p>
            <a:endParaRPr lang="en-GB" sz="1600" dirty="0"/>
          </a:p>
          <a:p>
            <a:r>
              <a:rPr lang="en-GB" sz="1600" dirty="0"/>
              <a:t>Receive a </a:t>
            </a:r>
            <a:r>
              <a:rPr lang="en-GB" sz="1600" b="1"/>
              <a:t>personalised Action Plan </a:t>
            </a:r>
            <a:r>
              <a:rPr lang="en-GB" sz="1600" dirty="0"/>
              <a:t>with practical</a:t>
            </a:r>
            <a:endParaRPr lang="en-US" sz="1600" b="1" dirty="0">
              <a:ea typeface="Calibri" panose="020F0502020204030204"/>
              <a:cs typeface="Calibri" panose="020F0502020204030204"/>
            </a:endParaRPr>
          </a:p>
          <a:p>
            <a:r>
              <a:rPr lang="en-GB" sz="1600"/>
              <a:t>steps to </a:t>
            </a:r>
            <a:r>
              <a:rPr lang="en-GB" sz="1600" b="1"/>
              <a:t>strengthen your home.</a:t>
            </a:r>
            <a:endParaRPr lang="en-US" sz="1600" b="1">
              <a:ea typeface="Calibri"/>
              <a:cs typeface="Calibri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55647C4-24E2-3E79-DE7D-6991E9A19FE4}"/>
              </a:ext>
            </a:extLst>
          </p:cNvPr>
          <p:cNvGrpSpPr/>
          <p:nvPr/>
        </p:nvGrpSpPr>
        <p:grpSpPr>
          <a:xfrm>
            <a:off x="567640" y="2013741"/>
            <a:ext cx="441283" cy="1617854"/>
            <a:chOff x="560169" y="1778763"/>
            <a:chExt cx="441283" cy="161785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317E644-DFCD-6DD9-8714-A2F28D60B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938" t="40687" r="2920" b="37641"/>
            <a:stretch>
              <a:fillRect/>
            </a:stretch>
          </p:blipFill>
          <p:spPr>
            <a:xfrm>
              <a:off x="607654" y="3082023"/>
              <a:ext cx="393798" cy="31459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457CBA-133E-2A6A-FC6F-D4BCD009A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0169" y="2579015"/>
              <a:ext cx="434826" cy="35915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341692F-1809-09E2-7B6F-DD21FE69E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5384" b="71964"/>
            <a:stretch>
              <a:fillRect/>
            </a:stretch>
          </p:blipFill>
          <p:spPr>
            <a:xfrm>
              <a:off x="616752" y="2126624"/>
              <a:ext cx="352860" cy="37125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E9B5444-C25C-1118-64C7-0B83FF833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832" t="72389" r="1330" b="5557"/>
            <a:stretch>
              <a:fillRect/>
            </a:stretch>
          </p:blipFill>
          <p:spPr>
            <a:xfrm>
              <a:off x="599297" y="1778763"/>
              <a:ext cx="369572" cy="28492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2EF2DA2-C9BB-2C7A-5276-5660FFC1B3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1408" y="1263046"/>
            <a:ext cx="3728141" cy="2643554"/>
          </a:xfrm>
          <a:prstGeom prst="rect">
            <a:avLst/>
          </a:prstGeom>
        </p:spPr>
      </p:pic>
      <p:pic>
        <p:nvPicPr>
          <p:cNvPr id="25" name="Picture 24" descr="Priority Recommendations: Highlight key actions to improve Resilience Ratings, including garage door compliance, gutter overflows, foundation assessment, cavity wall retrofitting, and removable skirting boards.&#10;&#10;AI-generated content may be incorrect.">
            <a:extLst>
              <a:ext uri="{FF2B5EF4-FFF2-40B4-BE49-F238E27FC236}">
                <a16:creationId xmlns:a16="http://schemas.microsoft.com/office/drawing/2014/main" id="{6D7A167C-7CC2-C1CB-B521-565FB75663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8178" y="2549689"/>
            <a:ext cx="1547291" cy="194375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C1BEDF-7C98-C4EA-C79D-E1CED9E7D6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2625" y="-95250"/>
            <a:ext cx="3480955" cy="116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9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FCCFAB-5EFD-E8E1-749A-13C433E96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9B45515E-973D-15A9-6C86-9CCEC4CD2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799" y="-139866"/>
            <a:ext cx="7068803" cy="7068803"/>
          </a:xfrm>
          <a:prstGeom prst="rect">
            <a:avLst/>
          </a:prstGeom>
          <a:ln>
            <a:noFill/>
          </a:ln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768429FD-EFF5-69F3-4C1A-CEAE0998A2C3}"/>
              </a:ext>
            </a:extLst>
          </p:cNvPr>
          <p:cNvSpPr/>
          <p:nvPr/>
        </p:nvSpPr>
        <p:spPr>
          <a:xfrm>
            <a:off x="233001" y="233951"/>
            <a:ext cx="860740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022914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Why the Gold Coast?</a:t>
            </a:r>
            <a:endParaRPr lang="en-US" sz="2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FA17CD5-737A-2C99-3A22-BA18367D3924}"/>
              </a:ext>
            </a:extLst>
          </p:cNvPr>
          <p:cNvSpPr/>
          <p:nvPr/>
        </p:nvSpPr>
        <p:spPr>
          <a:xfrm>
            <a:off x="292142" y="1518692"/>
            <a:ext cx="4352646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/>
              <a:t>First community in Australia </a:t>
            </a:r>
            <a:r>
              <a:rPr lang="en-GB" sz="1600"/>
              <a:t>to lead a national trial of the multi-hazard Resilience Ratings Home Assessment at scale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/>
              <a:t>The Gold Coast has </a:t>
            </a:r>
            <a:r>
              <a:rPr lang="en-GB" sz="1600" b="1"/>
              <a:t>experienced significant impacts</a:t>
            </a:r>
            <a:r>
              <a:rPr lang="en-GB" sz="1600"/>
              <a:t> from floods, severe storms, tropical cyclones and bushfires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/>
              <a:t>This project will help households </a:t>
            </a:r>
            <a:r>
              <a:rPr lang="en-GB" sz="1600" b="1"/>
              <a:t>better prepare for future events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/>
              <a:t>Your participation helps improve </a:t>
            </a:r>
            <a:r>
              <a:rPr lang="en-GB" sz="1600" b="1"/>
              <a:t>community-led Resilience Ratings tools</a:t>
            </a:r>
            <a:r>
              <a:rPr lang="en-GB" sz="1600"/>
              <a:t>, supporting safer, insurable homes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AD0F6B3-8525-E437-6C30-FD819ED2A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997" y="1236899"/>
            <a:ext cx="4004552" cy="26697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38FD95-1A82-D58F-2408-76EAF074A7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303" r="8599"/>
          <a:stretch>
            <a:fillRect/>
          </a:stretch>
        </p:blipFill>
        <p:spPr>
          <a:xfrm>
            <a:off x="4894997" y="1236898"/>
            <a:ext cx="4004552" cy="26667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932FF2-8D85-8B88-73E6-1ABECBEB4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3246" y="-17318"/>
            <a:ext cx="3012515" cy="100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5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744CF-C1C8-9037-B83F-C612102A7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DAE26330-1046-E42F-54D3-12AD3E280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799" y="-139866"/>
            <a:ext cx="7068803" cy="7068803"/>
          </a:xfrm>
          <a:prstGeom prst="rect">
            <a:avLst/>
          </a:prstGeom>
          <a:ln>
            <a:noFill/>
          </a:ln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9ECA18D2-8CDF-B744-F7B3-EFEEEEA1C478}"/>
              </a:ext>
            </a:extLst>
          </p:cNvPr>
          <p:cNvSpPr/>
          <p:nvPr/>
        </p:nvSpPr>
        <p:spPr>
          <a:xfrm>
            <a:off x="233001" y="233951"/>
            <a:ext cx="860740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022914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The Assessment Process</a:t>
            </a:r>
            <a:endParaRPr lang="en-US" sz="2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A536548-9C65-D015-AF1C-1D0F7C15169D}"/>
              </a:ext>
            </a:extLst>
          </p:cNvPr>
          <p:cNvSpPr/>
          <p:nvPr/>
        </p:nvSpPr>
        <p:spPr>
          <a:xfrm>
            <a:off x="292142" y="1575857"/>
            <a:ext cx="4352646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/>
              <a:t>Takes </a:t>
            </a:r>
            <a:r>
              <a:rPr lang="en-GB" sz="1600" b="1"/>
              <a:t>45 minutes to complete </a:t>
            </a:r>
            <a:r>
              <a:rPr lang="en-GB" sz="1600"/>
              <a:t>and can be completed over multiple sessions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/>
              <a:t>For everyday homeowners </a:t>
            </a:r>
            <a:r>
              <a:rPr lang="en-GB" sz="1600"/>
              <a:t>and does not require any building, engineering or technical expertise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/>
              <a:t>Requires a smartphone, tablet or computer to take and upload photos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/>
              <a:t>Designed so households can complete it safely themselves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/>
              <a:t>For </a:t>
            </a:r>
            <a:r>
              <a:rPr lang="en-GB" sz="1600" b="1"/>
              <a:t>more information </a:t>
            </a:r>
            <a:r>
              <a:rPr lang="en-GB" sz="1600"/>
              <a:t>and to </a:t>
            </a:r>
            <a:r>
              <a:rPr lang="en-GB" sz="1600" b="1"/>
              <a:t>sign up scan the QR or visit </a:t>
            </a:r>
            <a:r>
              <a:rPr lang="en-GB" sz="1600"/>
              <a:t>rbcouncil.org/gold-coast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C976848-87B9-37AD-8DAA-E05C85525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997" y="1236899"/>
            <a:ext cx="4004552" cy="26697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1845F3-1057-0172-CD9E-91C161443D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290" b="4821"/>
          <a:stretch>
            <a:fillRect/>
          </a:stretch>
        </p:blipFill>
        <p:spPr>
          <a:xfrm>
            <a:off x="4894995" y="1236899"/>
            <a:ext cx="4004553" cy="2669701"/>
          </a:xfrm>
          <a:prstGeom prst="rect">
            <a:avLst/>
          </a:prstGeom>
        </p:spPr>
      </p:pic>
      <p:pic>
        <p:nvPicPr>
          <p:cNvPr id="19" name="Graphic 18" descr="Arrow: Slight curve with solid fill">
            <a:extLst>
              <a:ext uri="{FF2B5EF4-FFF2-40B4-BE49-F238E27FC236}">
                <a16:creationId xmlns:a16="http://schemas.microsoft.com/office/drawing/2014/main" id="{65BF82A3-0D09-6772-1B1D-0328196CDF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350283" flipH="1">
            <a:off x="5902559" y="3913663"/>
            <a:ext cx="994012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490D940-9DBD-1CE0-BB65-F45711405970}"/>
              </a:ext>
            </a:extLst>
          </p:cNvPr>
          <p:cNvSpPr txBox="1"/>
          <p:nvPr/>
        </p:nvSpPr>
        <p:spPr>
          <a:xfrm>
            <a:off x="6399565" y="4262316"/>
            <a:ext cx="49086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</a:pPr>
            <a:r>
              <a:rPr lang="en-GB" sz="1600" b="1"/>
              <a:t>Scan here to register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910A6F-33B7-3A5D-0E10-1DA4F45BFF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6360" y="-64434"/>
            <a:ext cx="3311339" cy="11000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BAD34A-196B-CCD0-F9F9-D7F43199E5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4837" y="3395382"/>
            <a:ext cx="1143001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25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43BCBD-DCEF-53A3-9DC5-030FCD825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1C33CE91-5B24-99E2-3671-9A0D71893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799" y="-139866"/>
            <a:ext cx="7068803" cy="7068803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A4233A-9BF7-FBD5-8DAC-FE7669D0C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219" y="1285220"/>
            <a:ext cx="3606240" cy="2397500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D589F5C1-076C-201E-99CB-72E880FB765F}"/>
              </a:ext>
            </a:extLst>
          </p:cNvPr>
          <p:cNvSpPr/>
          <p:nvPr/>
        </p:nvSpPr>
        <p:spPr>
          <a:xfrm>
            <a:off x="233001" y="233951"/>
            <a:ext cx="860740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022914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Key Details</a:t>
            </a:r>
            <a:endParaRPr lang="en-US" sz="2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BBFD319-7DAF-19CD-8B56-2C99D5B41127}"/>
              </a:ext>
            </a:extLst>
          </p:cNvPr>
          <p:cNvSpPr/>
          <p:nvPr/>
        </p:nvSpPr>
        <p:spPr>
          <a:xfrm>
            <a:off x="292142" y="1746562"/>
            <a:ext cx="4352646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1400" dirty="0"/>
              <a:t>Open until </a:t>
            </a:r>
            <a:r>
              <a:rPr lang="en-AU" sz="1400" b="1" dirty="0"/>
              <a:t>September 30th 2026</a:t>
            </a:r>
            <a:endParaRPr lang="en-AU" sz="1400" b="1"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1400" b="1"/>
              <a:t>Capped at 1000 participants, </a:t>
            </a:r>
            <a:r>
              <a:rPr lang="en-AU" sz="1400"/>
              <a:t>invited by registration date</a:t>
            </a:r>
            <a:endParaRPr lang="en-AU" sz="1400" b="1" dirty="0"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/>
              <a:t>Households who complete their assessment will go into our </a:t>
            </a:r>
            <a:r>
              <a:rPr lang="en-GB" sz="1400" b="1" dirty="0"/>
              <a:t>Mitre 10 voucher $2000 prize draw</a:t>
            </a:r>
            <a:r>
              <a:rPr lang="en-GB" sz="1400" dirty="0"/>
              <a:t>. </a:t>
            </a:r>
            <a:r>
              <a:rPr lang="en-GB" sz="1400"/>
              <a:t>Additional entries for:</a:t>
            </a:r>
            <a:endParaRPr lang="en-GB" sz="1400">
              <a:ea typeface="Calibri"/>
              <a:cs typeface="Calibri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/>
              <a:t>Completing it in 14 days</a:t>
            </a:r>
            <a:endParaRPr lang="en-GB" sz="1400" dirty="0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/>
              <a:t>Referring</a:t>
            </a:r>
            <a:r>
              <a:rPr lang="en-GB" sz="1400" dirty="0">
                <a:ea typeface="+mn-lt"/>
                <a:cs typeface="+mn-lt"/>
              </a:rPr>
              <a:t> a household that completes an assessment</a:t>
            </a:r>
            <a:endParaRPr lang="en-GB" sz="14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1400">
                <a:highlight>
                  <a:srgbClr val="FFFFFF"/>
                </a:highlight>
              </a:rPr>
              <a:t>Your personal information, assessment data or Resilience Ratings will not be shared unless you give express permission. Any case study data is de-identified and securely handled.</a:t>
            </a:r>
            <a:endParaRPr lang="en-GB" sz="1400">
              <a:highlight>
                <a:srgbClr val="C6C6C6"/>
              </a:highlight>
              <a:ea typeface="Calibri"/>
              <a:cs typeface="Calibri"/>
            </a:endParaRPr>
          </a:p>
          <a:p>
            <a:pPr lvl="1">
              <a:spcBef>
                <a:spcPts val="600"/>
              </a:spcBef>
            </a:pPr>
            <a:br>
              <a:rPr lang="en-GB" sz="1600" dirty="0"/>
            </a:br>
            <a:endParaRPr lang="en-GB" sz="1400" dirty="0">
              <a:ea typeface="Calibri"/>
              <a:cs typeface="Calibri"/>
            </a:endParaRPr>
          </a:p>
        </p:txBody>
      </p:sp>
      <p:pic>
        <p:nvPicPr>
          <p:cNvPr id="16" name="Graphic 15" descr="Arrow: Slight curve with solid fill">
            <a:extLst>
              <a:ext uri="{FF2B5EF4-FFF2-40B4-BE49-F238E27FC236}">
                <a16:creationId xmlns:a16="http://schemas.microsoft.com/office/drawing/2014/main" id="{E7C04A8B-E0AA-995D-AA59-D6C87E20F4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50283" flipH="1">
            <a:off x="5902559" y="3913663"/>
            <a:ext cx="994012" cy="914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51E9CB2-46DE-595F-90A5-4029CB7E0954}"/>
              </a:ext>
            </a:extLst>
          </p:cNvPr>
          <p:cNvSpPr txBox="1"/>
          <p:nvPr/>
        </p:nvSpPr>
        <p:spPr>
          <a:xfrm>
            <a:off x="6399565" y="4262316"/>
            <a:ext cx="49086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</a:pPr>
            <a:r>
              <a:rPr lang="en-GB" sz="1600" b="1"/>
              <a:t>Scan here to register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B98DCC-6210-FEC5-0765-932E8C99958C}"/>
              </a:ext>
            </a:extLst>
          </p:cNvPr>
          <p:cNvSpPr txBox="1"/>
          <p:nvPr/>
        </p:nvSpPr>
        <p:spPr>
          <a:xfrm>
            <a:off x="4649396" y="4602511"/>
            <a:ext cx="565472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/>
              <a:t>rbcouncil.org/gold-coast</a:t>
            </a:r>
            <a:endParaRPr lang="en-AU" sz="1600"/>
          </a:p>
        </p:txBody>
      </p:sp>
      <p:pic>
        <p:nvPicPr>
          <p:cNvPr id="7" name="Picture 6" descr="A black background with green text&#10;&#10;AI-generated content may be incorrect.">
            <a:extLst>
              <a:ext uri="{FF2B5EF4-FFF2-40B4-BE49-F238E27FC236}">
                <a16:creationId xmlns:a16="http://schemas.microsoft.com/office/drawing/2014/main" id="{9CB28525-8CB8-FA6D-7B05-7DD5560FA5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360" y="-64434"/>
            <a:ext cx="3311339" cy="1100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73429E-B404-0E36-D5F0-A40895F876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4837" y="3395382"/>
            <a:ext cx="1143001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4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F4DDF27BED8B4C94F54D0E55970763" ma:contentTypeVersion="25" ma:contentTypeDescription="Create a new document." ma:contentTypeScope="" ma:versionID="6f332b6a9129a4efd4303ca73316f60f">
  <xsd:schema xmlns:xsd="http://www.w3.org/2001/XMLSchema" xmlns:xs="http://www.w3.org/2001/XMLSchema" xmlns:p="http://schemas.microsoft.com/office/2006/metadata/properties" xmlns:ns2="e203529b-f7fa-4ef1-9c3f-a979e2f88ca4" xmlns:ns3="5d31ce34-f5df-4879-9698-bfcfeefb9007" targetNamespace="http://schemas.microsoft.com/office/2006/metadata/properties" ma:root="true" ma:fieldsID="3a84e657dcac10ece8d84232e2a9579e" ns2:_="" ns3:_="">
    <xsd:import namespace="e203529b-f7fa-4ef1-9c3f-a979e2f88ca4"/>
    <xsd:import namespace="5d31ce34-f5df-4879-9698-bfcfeefb90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Comment" minOccurs="0"/>
                <xsd:element ref="ns2:Citizen" minOccurs="0"/>
                <xsd:element ref="ns2:CommentsbyJeff" minOccurs="0"/>
                <xsd:element ref="ns2:Keep" minOccurs="0"/>
                <xsd:element ref="ns2:MediaServiceBillingMetadata" minOccurs="0"/>
                <xsd:element ref="ns2:Approvalstatus" minOccurs="0"/>
                <xsd:element ref="ns2:InvoiceOwner" minOccurs="0"/>
                <xsd:element ref="ns2:DueDate" minOccurs="0"/>
                <xsd:element ref="ns2:ProjectStatus" minOccurs="0"/>
                <xsd:element ref="ns2:No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03529b-f7fa-4ef1-9c3f-a979e2f88c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3ea85c6-5497-40c6-86d2-8bbd9d5de6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" ma:index="23" nillable="true" ma:displayName="Location" ma:format="Dropdown" ma:internalName="Comment">
      <xsd:simpleType>
        <xsd:restriction base="dms:Text">
          <xsd:maxLength value="255"/>
        </xsd:restriction>
      </xsd:simpleType>
    </xsd:element>
    <xsd:element name="Citizen" ma:index="24" nillable="true" ma:displayName="Citizen" ma:default="None" ma:format="Dropdown" ma:internalName="Citizen">
      <xsd:simpleType>
        <xsd:restriction base="dms:Choice">
          <xsd:enumeration value="Citizen"/>
          <xsd:enumeration value="Visa"/>
          <xsd:enumeration value="None"/>
        </xsd:restriction>
      </xsd:simpleType>
    </xsd:element>
    <xsd:element name="CommentsbyJeff" ma:index="25" nillable="true" ma:displayName="Comments by Jeff" ma:format="Dropdown" ma:internalName="CommentsbyJeff">
      <xsd:simpleType>
        <xsd:restriction base="dms:Text">
          <xsd:maxLength value="255"/>
        </xsd:restriction>
      </xsd:simpleType>
    </xsd:element>
    <xsd:element name="Keep" ma:index="26" nillable="true" ma:displayName="Keep" ma:default="Unknown" ma:format="Dropdown" ma:internalName="Keep">
      <xsd:simpleType>
        <xsd:restriction base="dms:Choice">
          <xsd:enumeration value="Shortlist"/>
          <xsd:enumeration value="Unknown"/>
          <xsd:enumeration value="Reject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Approvalstatus" ma:index="28" nillable="true" ma:displayName="Approval status" ma:format="Dropdown" ma:internalName="Approvalstatus">
      <xsd:simpleType>
        <xsd:restriction base="dms:Choice">
          <xsd:enumeration value="Pending"/>
          <xsd:enumeration value="Approved"/>
          <xsd:enumeration value="Rejected"/>
        </xsd:restriction>
      </xsd:simpleType>
    </xsd:element>
    <xsd:element name="InvoiceOwner" ma:index="29" nillable="true" ma:displayName="Invoice Owner" ma:format="Dropdown" ma:list="UserInfo" ma:SharePointGroup="0" ma:internalName="Invoice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ueDate" ma:index="30" nillable="true" ma:displayName="Due Date" ma:format="DateOnly" ma:internalName="DueDate">
      <xsd:simpleType>
        <xsd:restriction base="dms:DateTime"/>
      </xsd:simpleType>
    </xsd:element>
    <xsd:element name="ProjectStatus" ma:index="31" nillable="true" ma:displayName="Project Status" ma:default="In Progress" ma:description="To see at a glance if this project is planned, in progress or completed." ma:format="Dropdown" ma:internalName="ProjectStatus">
      <xsd:simpleType>
        <xsd:restriction base="dms:Choice">
          <xsd:enumeration value="Proposal"/>
          <xsd:enumeration value="Planned"/>
          <xsd:enumeration value="In Progress"/>
          <xsd:enumeration value="Completed"/>
          <xsd:enumeration value="On Hold"/>
        </xsd:restriction>
      </xsd:simpleType>
    </xsd:element>
    <xsd:element name="Note" ma:index="32" nillable="true" ma:displayName="Note" ma:description="A short note or comment, useful to explain the purpose and/or status of a file" ma:format="Dropdown" ma:internalName="Not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31ce34-f5df-4879-9698-bfcfeefb90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280a70c-a0c6-407d-addb-824e7ce06904}" ma:internalName="TaxCatchAll" ma:showField="CatchAllData" ma:web="5d31ce34-f5df-4879-9698-bfcfeefb90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ep xmlns="e203529b-f7fa-4ef1-9c3f-a979e2f88ca4">Unknown</Keep>
    <ProjectStatus xmlns="e203529b-f7fa-4ef1-9c3f-a979e2f88ca4">In Progress</ProjectStatus>
    <Citizen xmlns="e203529b-f7fa-4ef1-9c3f-a979e2f88ca4">None</Citizen>
    <Comment xmlns="e203529b-f7fa-4ef1-9c3f-a979e2f88ca4" xsi:nil="true"/>
    <Note xmlns="e203529b-f7fa-4ef1-9c3f-a979e2f88ca4" xsi:nil="true"/>
    <DueDate xmlns="e203529b-f7fa-4ef1-9c3f-a979e2f88ca4" xsi:nil="true"/>
    <Approvalstatus xmlns="e203529b-f7fa-4ef1-9c3f-a979e2f88ca4" xsi:nil="true"/>
    <CommentsbyJeff xmlns="e203529b-f7fa-4ef1-9c3f-a979e2f88ca4" xsi:nil="true"/>
    <InvoiceOwner xmlns="e203529b-f7fa-4ef1-9c3f-a979e2f88ca4">
      <UserInfo>
        <DisplayName/>
        <AccountId xsi:nil="true"/>
        <AccountType/>
      </UserInfo>
    </InvoiceOwner>
    <TaxCatchAll xmlns="5d31ce34-f5df-4879-9698-bfcfeefb9007" xsi:nil="true"/>
    <lcf76f155ced4ddcb4097134ff3c332f xmlns="e203529b-f7fa-4ef1-9c3f-a979e2f88ca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E705BF-1B0E-444E-920D-688C326D1C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09E063-9C40-4192-BB98-A4315E0B2AD2}">
  <ds:schemaRefs>
    <ds:schemaRef ds:uri="5d31ce34-f5df-4879-9698-bfcfeefb9007"/>
    <ds:schemaRef ds:uri="e203529b-f7fa-4ef1-9c3f-a979e2f88ca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67AB525-303D-4D58-B54B-7102B844DAD0}">
  <ds:schemaRefs>
    <ds:schemaRef ds:uri="5d31ce34-f5df-4879-9698-bfcfeefb9007"/>
    <ds:schemaRef ds:uri="e203529b-f7fa-4ef1-9c3f-a979e2f88ca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Cotter</dc:creator>
  <cp:revision>104</cp:revision>
  <dcterms:created xsi:type="dcterms:W3CDTF">2026-05-13T22:12:08Z</dcterms:created>
  <dcterms:modified xsi:type="dcterms:W3CDTF">2026-07-23T23:04:29Z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0x01010009F4DDF27BED8B4C94F54D0E55970763</vt:lpwstr>
  </property>
  <property fmtid="{D5CDD505-2E9C-101B-9397-08002B2CF9AE}" pid="3" name="MediaServiceImageTags">
    <vt:lpwstr/>
  </property>
</Properties>
</file>